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8" r:id="rId3"/>
    <p:sldId id="268" r:id="rId4"/>
    <p:sldId id="273" r:id="rId5"/>
    <p:sldId id="282" r:id="rId6"/>
    <p:sldId id="274" r:id="rId7"/>
    <p:sldId id="285" r:id="rId8"/>
    <p:sldId id="275" r:id="rId9"/>
    <p:sldId id="289" r:id="rId10"/>
    <p:sldId id="286" r:id="rId11"/>
    <p:sldId id="287" r:id="rId12"/>
    <p:sldId id="288" r:id="rId13"/>
    <p:sldId id="265" r:id="rId14"/>
    <p:sldId id="284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man, Suzanne" initials="MS" lastIdx="1" clrIdx="0">
    <p:extLst/>
  </p:cmAuthor>
  <p:cmAuthor id="2" name="Peter Balvanz" initials="PB" lastIdx="16" clrIdx="1"/>
  <p:cmAuthor id="3" name="Luz and Rodrigo Reyes" initials="LaRR" lastIdx="9" clrIdx="2">
    <p:extLst/>
  </p:cmAuthor>
  <p:cmAuthor id="4" name="Marta Mulawa" initials="MM" lastIdx="6" clrIdx="3">
    <p:extLst>
      <p:ext uri="{19B8F6BF-5375-455C-9EA6-DF929625EA0E}">
        <p15:presenceInfo xmlns:p15="http://schemas.microsoft.com/office/powerpoint/2012/main" userId="S-1-5-21-1614895754-1935655697-725345543-1248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8029" autoAdjust="0"/>
  </p:normalViewPr>
  <p:slideViewPr>
    <p:cSldViewPr snapToGrid="0" snapToObjects="1">
      <p:cViewPr varScale="1">
        <p:scale>
          <a:sx n="71" d="100"/>
          <a:sy n="71" d="100"/>
        </p:scale>
        <p:origin x="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30" d="100"/>
          <a:sy n="130" d="100"/>
        </p:scale>
        <p:origin x="1986" y="-114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D78D-9C10-4F80-834A-D2E18350E44F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CE3ED-7B14-4BE0-A392-25173CCA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8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7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7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9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8025-7F03-4B1A-B063-8E0384AEA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8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28025-7F03-4B1A-B063-8E0384AEA4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CE3ED-7B14-4BE0-A392-25173CCA0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39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69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0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 Edit </a:t>
            </a:r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297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23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68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1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63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74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98B4-4B45-40D5-9515-C18CBDE092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7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F9B35A-D75D-44F4-8193-D7FCB79CF2D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0306" y="1911977"/>
            <a:ext cx="8272630" cy="209642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Results from a cluster-randomized trial to evaluate a microfinance and peer health leadership intervention to prevent HIV and intimate partner violence among social networks of Tanzanian men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452159"/>
            <a:ext cx="91440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cap="none" dirty="0"/>
              <a:t>Suzanne Maman</a:t>
            </a:r>
            <a:r>
              <a:rPr lang="en-US" sz="2600" cap="none" baseline="30000" dirty="0"/>
              <a:t>1</a:t>
            </a:r>
            <a:r>
              <a:rPr lang="en-US" sz="2600" cap="none" dirty="0"/>
              <a:t>*, Marta I. Mulawa</a:t>
            </a:r>
            <a:r>
              <a:rPr lang="en-US" sz="2600" cap="none" baseline="30000" dirty="0"/>
              <a:t>2</a:t>
            </a:r>
            <a:r>
              <a:rPr lang="en-US" sz="2600" cap="none" dirty="0"/>
              <a:t>, Peter Balvanz</a:t>
            </a:r>
            <a:r>
              <a:rPr lang="en-US" sz="2600" cap="none" baseline="30000" dirty="0"/>
              <a:t>1</a:t>
            </a:r>
            <a:r>
              <a:rPr lang="en-US" sz="2600" cap="none" dirty="0"/>
              <a:t>, H. Luz McNaughton Reyes</a:t>
            </a:r>
            <a:r>
              <a:rPr lang="en-US" sz="2600" cap="none" baseline="30000" dirty="0"/>
              <a:t>1</a:t>
            </a:r>
            <a:r>
              <a:rPr lang="en-US" sz="2600" cap="none" dirty="0"/>
              <a:t>, </a:t>
            </a:r>
            <a:r>
              <a:rPr lang="en-US" sz="2600" cap="none" dirty="0" err="1"/>
              <a:t>Mrema</a:t>
            </a:r>
            <a:r>
              <a:rPr lang="en-US" sz="2600" cap="none" dirty="0"/>
              <a:t> N. Kilonzo</a:t>
            </a:r>
            <a:r>
              <a:rPr lang="en-US" sz="2600" cap="none" baseline="30000" dirty="0"/>
              <a:t>3</a:t>
            </a:r>
            <a:r>
              <a:rPr lang="en-US" sz="2600" cap="none" dirty="0"/>
              <a:t>, </a:t>
            </a:r>
            <a:r>
              <a:rPr lang="en-US" sz="2600" cap="none" dirty="0" err="1"/>
              <a:t>Thespina</a:t>
            </a:r>
            <a:r>
              <a:rPr lang="en-US" sz="2600" cap="none" dirty="0"/>
              <a:t> J. Yamanis</a:t>
            </a:r>
            <a:r>
              <a:rPr lang="en-US" sz="2600" cap="none" baseline="30000" dirty="0"/>
              <a:t>4</a:t>
            </a:r>
            <a:r>
              <a:rPr lang="en-US" sz="2600" cap="none" dirty="0"/>
              <a:t>, </a:t>
            </a:r>
            <a:r>
              <a:rPr lang="en-US" sz="2600" cap="none" dirty="0" err="1"/>
              <a:t>Basant</a:t>
            </a:r>
            <a:r>
              <a:rPr lang="en-US" sz="2600" cap="none" dirty="0"/>
              <a:t> Singh</a:t>
            </a:r>
            <a:r>
              <a:rPr lang="en-US" sz="2600" cap="none" baseline="30000" dirty="0"/>
              <a:t>5</a:t>
            </a:r>
            <a:r>
              <a:rPr lang="en-US" sz="2600" cap="none" dirty="0"/>
              <a:t>,  and </a:t>
            </a:r>
            <a:r>
              <a:rPr lang="en-US" sz="2600" cap="none" dirty="0" err="1"/>
              <a:t>Lusajo</a:t>
            </a:r>
            <a:r>
              <a:rPr lang="en-US" sz="2600" cap="none" dirty="0"/>
              <a:t> J. Kajula</a:t>
            </a:r>
            <a:r>
              <a:rPr lang="en-US" sz="2600" cap="none" baseline="30000" dirty="0"/>
              <a:t>3</a:t>
            </a:r>
          </a:p>
          <a:p>
            <a:pPr algn="ctr"/>
            <a:endParaRPr lang="en-US" sz="2600" baseline="30000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baseline="30000" dirty="0"/>
              <a:t>1</a:t>
            </a:r>
            <a:r>
              <a:rPr lang="en-US" sz="1600" cap="none" dirty="0"/>
              <a:t> University of North Carolina at Chapel Hill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baseline="30000" dirty="0"/>
              <a:t>2 </a:t>
            </a:r>
            <a:r>
              <a:rPr lang="en-US" sz="1600" cap="none" dirty="0"/>
              <a:t>Duke University Global health Institute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baseline="30000" dirty="0"/>
              <a:t>3</a:t>
            </a:r>
            <a:r>
              <a:rPr lang="en-US" sz="1600" cap="none" dirty="0"/>
              <a:t>Muhimbili University of Health and Allied Sciences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baseline="30000" dirty="0"/>
              <a:t>4</a:t>
            </a:r>
            <a:r>
              <a:rPr lang="en-US" sz="1600" cap="none" dirty="0"/>
              <a:t>Americ5an University School of International Service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cap="none" baseline="30000" dirty="0"/>
              <a:t>5</a:t>
            </a:r>
            <a:r>
              <a:rPr lang="en-US" sz="1600" cap="none" dirty="0"/>
              <a:t>Medical University of South Carolina </a:t>
            </a:r>
          </a:p>
        </p:txBody>
      </p:sp>
    </p:spTree>
    <p:extLst>
      <p:ext uri="{BB962C8B-B14F-4D97-AF65-F5344CB8AC3E}">
        <p14:creationId xmlns:p14="http://schemas.microsoft.com/office/powerpoint/2010/main" val="20956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373" y="1298864"/>
            <a:ext cx="8239991" cy="924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13" y="147640"/>
            <a:ext cx="8790709" cy="7005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Sample Characteristics at Baseline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708456"/>
              </p:ext>
            </p:extLst>
          </p:nvPr>
        </p:nvGraphicFramePr>
        <p:xfrm>
          <a:off x="477743" y="827378"/>
          <a:ext cx="6920345" cy="54559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63027">
                  <a:extLst>
                    <a:ext uri="{9D8B030D-6E8A-4147-A177-3AD203B41FA5}">
                      <a16:colId xmlns:a16="http://schemas.microsoft.com/office/drawing/2014/main" xmlns="" val="4140945083"/>
                    </a:ext>
                  </a:extLst>
                </a:gridCol>
                <a:gridCol w="1777704">
                  <a:extLst>
                    <a:ext uri="{9D8B030D-6E8A-4147-A177-3AD203B41FA5}">
                      <a16:colId xmlns:a16="http://schemas.microsoft.com/office/drawing/2014/main" xmlns="" val="194280865"/>
                    </a:ext>
                  </a:extLst>
                </a:gridCol>
                <a:gridCol w="1777704">
                  <a:extLst>
                    <a:ext uri="{9D8B030D-6E8A-4147-A177-3AD203B41FA5}">
                      <a16:colId xmlns:a16="http://schemas.microsoft.com/office/drawing/2014/main" xmlns="" val="2397878505"/>
                    </a:ext>
                  </a:extLst>
                </a:gridCol>
                <a:gridCol w="701910">
                  <a:extLst>
                    <a:ext uri="{9D8B030D-6E8A-4147-A177-3AD203B41FA5}">
                      <a16:colId xmlns:a16="http://schemas.microsoft.com/office/drawing/2014/main" xmlns="" val="683056762"/>
                    </a:ext>
                  </a:extLst>
                </a:gridCol>
              </a:tblGrid>
              <a:tr h="329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Intervention, (n = </a:t>
                      </a:r>
                      <a:r>
                        <a:rPr lang="en-US" sz="1400" dirty="0" smtClean="0">
                          <a:effectLst/>
                        </a:rPr>
                        <a:t>621)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</a:t>
                      </a:r>
                      <a:r>
                        <a:rPr lang="en-US" sz="1400" dirty="0">
                          <a:effectLst/>
                        </a:rPr>
                        <a:t>. (%) or Mean 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SD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Control, (n = 628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No. (%) or Mean </a:t>
                      </a:r>
                      <a:r>
                        <a:rPr lang="en-US" sz="14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400" dirty="0">
                          <a:effectLst/>
                        </a:rPr>
                        <a:t>SD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12130087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Age in years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44408913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15-19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114 (18.4)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 (19.0)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.91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645342946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 20-24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192 (30.9)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182 (29.0)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04045271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 25-29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 (26.1)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168 (26.8)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36362075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30+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153 (24.6)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159 (25.3)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1464214848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xmlns="" val="3215939779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Primary school or less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356 (57.5)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351 (56.1)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.36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xmlns="" val="786692249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Some secondary school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 (10.5)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 (13.1)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xmlns="" val="199160161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Secondary school completed or more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 (32.0)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193 (30.8)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xmlns="" val="424195247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extLst>
                  <a:ext uri="{0D108BD9-81ED-4DB2-BD59-A6C34878D82A}">
                    <a16:rowId xmlns:a16="http://schemas.microsoft.com/office/drawing/2014/main" xmlns="" val="2302688328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 Low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207 (33.3)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 (29.7)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.37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409838493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 Medium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217 (34.9)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229 (36.5)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493050556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High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 (31.7)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212 (33.8)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41626637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Marital history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5140094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 Never married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478 (77.4)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490 (78.0)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.77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86585573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 Ever married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 (22.7)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138 (22.0)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12976950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Ever had sex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552 (88.9)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561 (89.3)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.80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412742181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sexual partners in last year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71449059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0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 (12.7)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 (13.9)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859208765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1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352 (63.8)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397 (70.8)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14368859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</a:rPr>
                        <a:t>   2 </a:t>
                      </a:r>
                      <a:endParaRPr lang="en-US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 (14.0)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(7.1)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88824206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   3+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 (9.6)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 (8.2)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1370360032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Current sexual partner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378 (60.9)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342 (54.5)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113946804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Duration of camp membership (years)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6.0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4.4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6.1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4.3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.71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1157859976"/>
                  </a:ext>
                </a:extLst>
              </a:tr>
              <a:tr h="329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Intervention, (k = 30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Mean 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dirty="0">
                          <a:effectLst/>
                        </a:rPr>
                        <a:t>SD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Control, (k = 29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Mean </a:t>
                      </a:r>
                      <a:r>
                        <a:rPr lang="en-US" sz="11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 dirty="0">
                          <a:effectLst/>
                        </a:rPr>
                        <a:t>SD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039373297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Camp size (# of members in camp)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26.0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9.6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26.9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.76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14957110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participants enrolled in trial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20.7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8.7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21.7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9.3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.69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2770999216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30-month response rate</a:t>
                      </a:r>
                      <a:r>
                        <a:rPr lang="en-US" sz="1100" baseline="30000">
                          <a:effectLst/>
                        </a:rPr>
                        <a:t>b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80.9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13.1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83.4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15.1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.50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557849183"/>
                  </a:ext>
                </a:extLst>
              </a:tr>
              <a:tr h="164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Duration of existence (years)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 </a:t>
                      </a:r>
                      <a:r>
                        <a:rPr lang="en-US" sz="11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100">
                          <a:effectLst/>
                        </a:rPr>
                        <a:t>0.9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.60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27" marR="51427" marT="0" marB="0" anchor="ctr"/>
                </a:tc>
                <a:extLst>
                  <a:ext uri="{0D108BD9-81ED-4DB2-BD59-A6C34878D82A}">
                    <a16:rowId xmlns:a16="http://schemas.microsoft.com/office/drawing/2014/main" xmlns="" val="340298054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16535" y="3463037"/>
            <a:ext cx="155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Intervention </a:t>
            </a:r>
            <a:r>
              <a:rPr lang="en-US" sz="1400" dirty="0" smtClean="0">
                <a:solidFill>
                  <a:srgbClr val="FF0000"/>
                </a:solidFill>
              </a:rPr>
              <a:t>participants had </a:t>
            </a:r>
            <a:r>
              <a:rPr lang="en-US" sz="1400" dirty="0">
                <a:solidFill>
                  <a:srgbClr val="FF0000"/>
                </a:solidFill>
              </a:rPr>
              <a:t>more </a:t>
            </a:r>
            <a:r>
              <a:rPr lang="en-US" sz="1400" dirty="0" smtClean="0">
                <a:solidFill>
                  <a:srgbClr val="FF0000"/>
                </a:solidFill>
              </a:rPr>
              <a:t>past-year </a:t>
            </a:r>
            <a:r>
              <a:rPr lang="en-US" sz="1400" dirty="0">
                <a:solidFill>
                  <a:srgbClr val="FF0000"/>
                </a:solidFill>
              </a:rPr>
              <a:t>sex partners and more likely to have current sex with partner at baseline. We controlled for this in our analysis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49987" y="4364421"/>
            <a:ext cx="46245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49987" y="5012361"/>
            <a:ext cx="462454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8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064" y="1278082"/>
            <a:ext cx="8042563" cy="1298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094907"/>
              </p:ext>
            </p:extLst>
          </p:nvPr>
        </p:nvGraphicFramePr>
        <p:xfrm>
          <a:off x="613066" y="1125594"/>
          <a:ext cx="7941663" cy="485906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40760">
                  <a:extLst>
                    <a:ext uri="{9D8B030D-6E8A-4147-A177-3AD203B41FA5}">
                      <a16:colId xmlns:a16="http://schemas.microsoft.com/office/drawing/2014/main" xmlns="" val="962266030"/>
                    </a:ext>
                  </a:extLst>
                </a:gridCol>
                <a:gridCol w="83080">
                  <a:extLst>
                    <a:ext uri="{9D8B030D-6E8A-4147-A177-3AD203B41FA5}">
                      <a16:colId xmlns:a16="http://schemas.microsoft.com/office/drawing/2014/main" xmlns="" val="680101929"/>
                    </a:ext>
                  </a:extLst>
                </a:gridCol>
                <a:gridCol w="85451">
                  <a:extLst>
                    <a:ext uri="{9D8B030D-6E8A-4147-A177-3AD203B41FA5}">
                      <a16:colId xmlns:a16="http://schemas.microsoft.com/office/drawing/2014/main" xmlns="" val="2544533649"/>
                    </a:ext>
                  </a:extLst>
                </a:gridCol>
                <a:gridCol w="2737747">
                  <a:extLst>
                    <a:ext uri="{9D8B030D-6E8A-4147-A177-3AD203B41FA5}">
                      <a16:colId xmlns:a16="http://schemas.microsoft.com/office/drawing/2014/main" xmlns="" val="1087174296"/>
                    </a:ext>
                  </a:extLst>
                </a:gridCol>
                <a:gridCol w="586659">
                  <a:extLst>
                    <a:ext uri="{9D8B030D-6E8A-4147-A177-3AD203B41FA5}">
                      <a16:colId xmlns:a16="http://schemas.microsoft.com/office/drawing/2014/main" xmlns="" val="4117549908"/>
                    </a:ext>
                  </a:extLst>
                </a:gridCol>
                <a:gridCol w="651844">
                  <a:extLst>
                    <a:ext uri="{9D8B030D-6E8A-4147-A177-3AD203B41FA5}">
                      <a16:colId xmlns:a16="http://schemas.microsoft.com/office/drawing/2014/main" xmlns="" val="2676577316"/>
                    </a:ext>
                  </a:extLst>
                </a:gridCol>
                <a:gridCol w="586659">
                  <a:extLst>
                    <a:ext uri="{9D8B030D-6E8A-4147-A177-3AD203B41FA5}">
                      <a16:colId xmlns:a16="http://schemas.microsoft.com/office/drawing/2014/main" xmlns="" val="441020991"/>
                    </a:ext>
                  </a:extLst>
                </a:gridCol>
                <a:gridCol w="651120">
                  <a:extLst>
                    <a:ext uri="{9D8B030D-6E8A-4147-A177-3AD203B41FA5}">
                      <a16:colId xmlns:a16="http://schemas.microsoft.com/office/drawing/2014/main" xmlns="" val="2274240733"/>
                    </a:ext>
                  </a:extLst>
                </a:gridCol>
                <a:gridCol w="729342">
                  <a:extLst>
                    <a:ext uri="{9D8B030D-6E8A-4147-A177-3AD203B41FA5}">
                      <a16:colId xmlns:a16="http://schemas.microsoft.com/office/drawing/2014/main" xmlns="" val="887120332"/>
                    </a:ext>
                  </a:extLst>
                </a:gridCol>
                <a:gridCol w="885785">
                  <a:extLst>
                    <a:ext uri="{9D8B030D-6E8A-4147-A177-3AD203B41FA5}">
                      <a16:colId xmlns:a16="http://schemas.microsoft.com/office/drawing/2014/main" xmlns="" val="1832114316"/>
                    </a:ext>
                  </a:extLst>
                </a:gridCol>
                <a:gridCol w="803216">
                  <a:extLst>
                    <a:ext uri="{9D8B030D-6E8A-4147-A177-3AD203B41FA5}">
                      <a16:colId xmlns:a16="http://schemas.microsoft.com/office/drawing/2014/main" xmlns="" val="4028273795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Intervention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Control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Adjuste</a:t>
                      </a:r>
                      <a:r>
                        <a:rPr lang="en-US" sz="1400" baseline="0" dirty="0" smtClean="0">
                          <a:effectLst/>
                        </a:rPr>
                        <a:t>d Intervention Effects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12185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No. of Partic.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or Prop.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No. of Partic.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Mean or Prop.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RR </a:t>
                      </a:r>
                      <a:r>
                        <a:rPr lang="en-US" sz="11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IRR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95% CI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value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:a16="http://schemas.microsoft.com/office/drawing/2014/main" xmlns="" val="2780154266"/>
                  </a:ext>
                </a:extLst>
              </a:tr>
              <a:tr h="20483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2251473591"/>
                  </a:ext>
                </a:extLst>
              </a:tr>
              <a:tr h="20483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30-month follow-up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(0.86, 1.31)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4929109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IPV Perpetration (Physical/Sexual) - Past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xmlns="" val="3842292920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Any IPV perpetration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xmlns="" val="1913095367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xmlns="" val="2800671353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30-month follow-up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(0.91, 1.44)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30168318"/>
                  </a:ext>
                </a:extLst>
              </a:tr>
              <a:tr h="248505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Onset of IPV </a:t>
                      </a:r>
                      <a:r>
                        <a:rPr lang="en-US" sz="1100" dirty="0" smtClean="0">
                          <a:effectLst/>
                        </a:rPr>
                        <a:t>perpetration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535395007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30-month follow-up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(0.91, 1.44)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5928614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 HIV-Related </a:t>
                      </a:r>
                      <a:r>
                        <a:rPr lang="en-US" sz="1100" dirty="0" smtClean="0">
                          <a:effectLst/>
                        </a:rPr>
                        <a:t>Behaviors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2775860561"/>
                  </a:ext>
                </a:extLst>
              </a:tr>
              <a:tr h="257002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Any unprotected sex </a:t>
                      </a:r>
                      <a:r>
                        <a:rPr lang="en-US" sz="1100" dirty="0" smtClean="0">
                          <a:effectLst/>
                        </a:rPr>
                        <a:t>acts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2861412824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2104166020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30-month follow-up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(0.89, 1.05)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7264521"/>
                  </a:ext>
                </a:extLst>
              </a:tr>
              <a:tr h="259616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sexual </a:t>
                      </a:r>
                      <a:r>
                        <a:rPr lang="en-US" sz="1100" dirty="0" smtClean="0">
                          <a:effectLst/>
                        </a:rPr>
                        <a:t>partners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1032106470"/>
                  </a:ext>
                </a:extLst>
              </a:tr>
              <a:tr h="179143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Baseline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3940609626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30-month follow-up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(0.89, 1.34)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4357079"/>
                  </a:ext>
                </a:extLst>
              </a:tr>
              <a:tr h="33528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 Partner Concurrency (among sexually active)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1798745407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2703368814"/>
                  </a:ext>
                </a:extLst>
              </a:tr>
              <a:tr h="174861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30-month follow-up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(0.96, 1.34)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58895165"/>
                  </a:ext>
                </a:extLst>
              </a:tr>
              <a:tr h="16764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HIV Testing in last 12 months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3037957596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extLst>
                  <a:ext uri="{0D108BD9-81ED-4DB2-BD59-A6C34878D82A}">
                    <a16:rowId xmlns:a16="http://schemas.microsoft.com/office/drawing/2014/main" xmlns="" val="4281051522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30-month follow-up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(1, 1.28)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89006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22248" y="-380425"/>
            <a:ext cx="762419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Primary and Secondary Outcomes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198560" y="1657410"/>
            <a:ext cx="1629103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No significant differences in STI prevalence or IPV perpetration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2177" y="5566677"/>
            <a:ext cx="166063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More HIV testing among men in intervention arm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47643" y="5982176"/>
            <a:ext cx="38888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5827663" y="1994759"/>
            <a:ext cx="430293" cy="201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27663" y="2348948"/>
            <a:ext cx="430293" cy="305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7566" y="6060325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.05; **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&lt;.01; ***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.001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1278082"/>
            <a:ext cx="8042563" cy="1298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47435"/>
              </p:ext>
            </p:extLst>
          </p:nvPr>
        </p:nvGraphicFramePr>
        <p:xfrm>
          <a:off x="561110" y="1693716"/>
          <a:ext cx="7491847" cy="253538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7121">
                  <a:extLst>
                    <a:ext uri="{9D8B030D-6E8A-4147-A177-3AD203B41FA5}">
                      <a16:colId xmlns:a16="http://schemas.microsoft.com/office/drawing/2014/main" xmlns="" val="103911633"/>
                    </a:ext>
                  </a:extLst>
                </a:gridCol>
                <a:gridCol w="2340662">
                  <a:extLst>
                    <a:ext uri="{9D8B030D-6E8A-4147-A177-3AD203B41FA5}">
                      <a16:colId xmlns:a16="http://schemas.microsoft.com/office/drawing/2014/main" xmlns="" val="853502189"/>
                    </a:ext>
                  </a:extLst>
                </a:gridCol>
                <a:gridCol w="697715">
                  <a:extLst>
                    <a:ext uri="{9D8B030D-6E8A-4147-A177-3AD203B41FA5}">
                      <a16:colId xmlns:a16="http://schemas.microsoft.com/office/drawing/2014/main" xmlns="" val="3848697183"/>
                    </a:ext>
                  </a:extLst>
                </a:gridCol>
                <a:gridCol w="834969">
                  <a:extLst>
                    <a:ext uri="{9D8B030D-6E8A-4147-A177-3AD203B41FA5}">
                      <a16:colId xmlns:a16="http://schemas.microsoft.com/office/drawing/2014/main" xmlns="" val="357601007"/>
                    </a:ext>
                  </a:extLst>
                </a:gridCol>
                <a:gridCol w="754457">
                  <a:extLst>
                    <a:ext uri="{9D8B030D-6E8A-4147-A177-3AD203B41FA5}">
                      <a16:colId xmlns:a16="http://schemas.microsoft.com/office/drawing/2014/main" xmlns="" val="705219265"/>
                    </a:ext>
                  </a:extLst>
                </a:gridCol>
                <a:gridCol w="707802">
                  <a:extLst>
                    <a:ext uri="{9D8B030D-6E8A-4147-A177-3AD203B41FA5}">
                      <a16:colId xmlns:a16="http://schemas.microsoft.com/office/drawing/2014/main" xmlns="" val="2980073660"/>
                    </a:ext>
                  </a:extLst>
                </a:gridCol>
                <a:gridCol w="649474">
                  <a:extLst>
                    <a:ext uri="{9D8B030D-6E8A-4147-A177-3AD203B41FA5}">
                      <a16:colId xmlns:a16="http://schemas.microsoft.com/office/drawing/2014/main" xmlns="" val="1550715243"/>
                    </a:ext>
                  </a:extLst>
                </a:gridCol>
                <a:gridCol w="768928">
                  <a:extLst>
                    <a:ext uri="{9D8B030D-6E8A-4147-A177-3AD203B41FA5}">
                      <a16:colId xmlns:a16="http://schemas.microsoft.com/office/drawing/2014/main" xmlns="" val="1461173604"/>
                    </a:ext>
                  </a:extLst>
                </a:gridCol>
                <a:gridCol w="550719">
                  <a:extLst>
                    <a:ext uri="{9D8B030D-6E8A-4147-A177-3AD203B41FA5}">
                      <a16:colId xmlns:a16="http://schemas.microsoft.com/office/drawing/2014/main" xmlns="" val="3141623567"/>
                    </a:ext>
                  </a:extLst>
                </a:gridCol>
              </a:tblGrid>
              <a:tr h="4387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Intervention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Control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Adjusted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Intervention Effects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785186"/>
                  </a:ext>
                </a:extLst>
              </a:tr>
              <a:tr h="5536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No. of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Partic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Mean or Prop.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No. of Partic.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Mean or Prop.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Effect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95% CI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ctr"/>
                </a:tc>
                <a:extLst>
                  <a:ext uri="{0D108BD9-81ED-4DB2-BD59-A6C34878D82A}">
                    <a16:rowId xmlns:a16="http://schemas.microsoft.com/office/drawing/2014/main" xmlns="" val="3419835437"/>
                  </a:ext>
                </a:extLst>
              </a:tr>
              <a:tr h="257424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Inequitable Gender Norm Attitudes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46091057"/>
                  </a:ext>
                </a:extLst>
              </a:tr>
              <a:tr h="2574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627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3753383853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30-month follow-up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496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533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(-0.2, 0.0)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0.04*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2946791389"/>
                  </a:ext>
                </a:extLst>
              </a:tr>
              <a:tr h="257424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Hope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1454440289"/>
                  </a:ext>
                </a:extLst>
              </a:tr>
              <a:tr h="2574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628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1832792337"/>
                  </a:ext>
                </a:extLst>
              </a:tr>
              <a:tr h="2545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30-month follow-up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496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533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-0.0001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(-0.1 0.1)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4" marR="57984" marT="0" marB="0" anchor="b"/>
                </a:tc>
                <a:extLst>
                  <a:ext uri="{0D108BD9-81ED-4DB2-BD59-A6C34878D82A}">
                    <a16:rowId xmlns:a16="http://schemas.microsoft.com/office/drawing/2014/main" xmlns="" val="10052584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30536" y="-32516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Hypothesized Mediators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9332" y="4317235"/>
            <a:ext cx="188793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Intervention reduced inequitable gender norm attitudes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243300" y="3558448"/>
            <a:ext cx="0" cy="670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25"/>
            <a:ext cx="7543800" cy="1450757"/>
          </a:xfrm>
        </p:spPr>
        <p:txBody>
          <a:bodyPr/>
          <a:lstStyle/>
          <a:p>
            <a:pPr algn="ctr"/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845734"/>
            <a:ext cx="7966841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/>
              <a:t>Successfully </a:t>
            </a:r>
            <a:r>
              <a:rPr lang="en-US" sz="2900" dirty="0"/>
              <a:t>engaged and retained networks of men in multicomponent intervention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 smtClean="0"/>
              <a:t>No </a:t>
            </a:r>
            <a:r>
              <a:rPr lang="en-US" sz="2900" dirty="0"/>
              <a:t>significant effect on the primary outcomes or secondary STI risk behavior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Significant increase in HIV testing as well as a reduction in inequitable gender norm attitudes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First trial targeting social networks of young men in Africa to demonstrate effect on norms and </a:t>
            </a:r>
            <a:r>
              <a:rPr lang="en-US" sz="2900" dirty="0" smtClean="0"/>
              <a:t>behaviors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smtClean="0"/>
              <a:t>Working with </a:t>
            </a:r>
            <a:r>
              <a:rPr lang="en-US" sz="2900" dirty="0" smtClean="0"/>
              <a:t>social networks can effectively address  low uptake of HIV testing among men</a:t>
            </a:r>
            <a:endParaRPr lang="en-US" sz="2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Implications for how to identify and engage men in urban African settings in prevention interventions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1845734"/>
            <a:ext cx="831051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This research was sponsored by the U.S. National Institute of Mental </a:t>
            </a:r>
            <a:r>
              <a:rPr lang="en-US" sz="2700" dirty="0" smtClean="0"/>
              <a:t>Health(R21MH80577, R01MH098690) </a:t>
            </a: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Clinical Trials.gov: NCT01865383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Thanks </a:t>
            </a:r>
            <a:r>
              <a:rPr lang="en-US" sz="2700" dirty="0"/>
              <a:t>to participants who gave generously of their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Thanks to key study </a:t>
            </a:r>
            <a:r>
              <a:rPr lang="en-US" sz="2700" dirty="0" smtClean="0"/>
              <a:t>staff: </a:t>
            </a:r>
            <a:r>
              <a:rPr lang="en-US" sz="2700" dirty="0"/>
              <a:t>G. </a:t>
            </a:r>
            <a:r>
              <a:rPr lang="en-US" sz="2700" dirty="0" err="1"/>
              <a:t>Mwikoko</a:t>
            </a:r>
            <a:r>
              <a:rPr lang="en-US" sz="2700" dirty="0"/>
              <a:t>, D. </a:t>
            </a:r>
            <a:r>
              <a:rPr lang="en-US" sz="2700" dirty="0" err="1" smtClean="0"/>
              <a:t>Kajuna</a:t>
            </a:r>
            <a:r>
              <a:rPr lang="en-US" sz="2700" dirty="0" smtClean="0"/>
              <a:t>, E. </a:t>
            </a:r>
            <a:r>
              <a:rPr lang="en-US" sz="2700" dirty="0" err="1" smtClean="0"/>
              <a:t>Nyka</a:t>
            </a: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Thanks to </a:t>
            </a:r>
            <a:r>
              <a:rPr lang="en-US" sz="2700" dirty="0" smtClean="0"/>
              <a:t>trainees: </a:t>
            </a:r>
            <a:r>
              <a:rPr lang="en-US" sz="2700" dirty="0"/>
              <a:t>L. Hill, D. Conserve </a:t>
            </a:r>
          </a:p>
        </p:txBody>
      </p:sp>
    </p:spTree>
    <p:extLst>
      <p:ext uri="{BB962C8B-B14F-4D97-AF65-F5344CB8AC3E}">
        <p14:creationId xmlns:p14="http://schemas.microsoft.com/office/powerpoint/2010/main" val="9508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/>
          <a:lstStyle/>
          <a:p>
            <a:pPr algn="ctr"/>
            <a:r>
              <a:rPr lang="en-US" dirty="0"/>
              <a:t>Background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90" y="1901115"/>
            <a:ext cx="8413756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Women are disproportionately impacted HIV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High prevalence of intimate partner violence (IPV) has   devastating health implications for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Strategies </a:t>
            </a:r>
            <a:r>
              <a:rPr lang="en-US" sz="2800" dirty="0"/>
              <a:t>to </a:t>
            </a:r>
            <a:r>
              <a:rPr lang="en-US" sz="2800" dirty="0" smtClean="0"/>
              <a:t>engage men in HIV and IPV prevention is critical given their control over </a:t>
            </a:r>
            <a:r>
              <a:rPr lang="en-US" sz="2800" dirty="0"/>
              <a:t>the terms and conditions </a:t>
            </a:r>
            <a:r>
              <a:rPr lang="en-US" sz="2800" dirty="0" smtClean="0"/>
              <a:t>of sexual partnerships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Risk reduction interventions </a:t>
            </a:r>
            <a:r>
              <a:rPr lang="en-US" sz="2800" dirty="0"/>
              <a:t>designed </a:t>
            </a:r>
            <a:r>
              <a:rPr lang="en-US" sz="2800" dirty="0" smtClean="0"/>
              <a:t>to </a:t>
            </a:r>
            <a:r>
              <a:rPr lang="en-US" sz="2800" dirty="0"/>
              <a:t>work with social </a:t>
            </a:r>
            <a:r>
              <a:rPr lang="en-US" sz="2800" dirty="0" smtClean="0"/>
              <a:t>networks </a:t>
            </a:r>
            <a:r>
              <a:rPr lang="en-US" sz="2800" dirty="0"/>
              <a:t>likely to result in sustained behavior </a:t>
            </a:r>
            <a:r>
              <a:rPr lang="en-US" sz="2800" dirty="0" smtClean="0"/>
              <a:t>change</a:t>
            </a:r>
            <a:endParaRPr lang="en-US" sz="27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24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Formative research to identify social networks of young men and pilot IPV &amp; HIV prevention	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68754"/>
            <a:ext cx="8839200" cy="4895192"/>
          </a:xfr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Venue-based sampling method to identify places where young men socialize with their </a:t>
            </a:r>
            <a:r>
              <a:rPr lang="en-US" sz="2700" dirty="0" smtClean="0"/>
              <a:t>networks</a:t>
            </a:r>
            <a:endParaRPr lang="en-US" sz="27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Social networks of men spend time in “camps”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Camp </a:t>
            </a:r>
            <a:r>
              <a:rPr lang="en-US" sz="2700" dirty="0"/>
              <a:t>members wanted business training and access to credit to support business </a:t>
            </a:r>
            <a:r>
              <a:rPr lang="en-US" sz="2700" dirty="0" smtClean="0"/>
              <a:t>enterprise</a:t>
            </a:r>
            <a:endParaRPr lang="en-US" sz="27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Piloted an intervention that combined microfinance and peer health leadership </a:t>
            </a:r>
          </a:p>
        </p:txBody>
      </p:sp>
    </p:spTree>
    <p:extLst>
      <p:ext uri="{BB962C8B-B14F-4D97-AF65-F5344CB8AC3E}">
        <p14:creationId xmlns:p14="http://schemas.microsoft.com/office/powerpoint/2010/main" val="13849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99" y="0"/>
            <a:ext cx="8119530" cy="1499616"/>
          </a:xfrm>
        </p:spPr>
        <p:txBody>
          <a:bodyPr>
            <a:normAutofit/>
          </a:bodyPr>
          <a:lstStyle/>
          <a:p>
            <a:r>
              <a:rPr lang="en-US" dirty="0"/>
              <a:t>Camp-based social networks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32203" y="1918253"/>
            <a:ext cx="5924289" cy="351991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>
                <a:ea typeface="Calibri"/>
                <a:cs typeface="Times New Roman"/>
              </a:rPr>
              <a:t>Naturally occurring social </a:t>
            </a:r>
            <a:r>
              <a:rPr lang="en-US" sz="2700" dirty="0" smtClean="0">
                <a:ea typeface="Calibri"/>
                <a:cs typeface="Times New Roman"/>
              </a:rPr>
              <a:t>networks</a:t>
            </a:r>
            <a:endParaRPr lang="en-US" sz="2700" dirty="0"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>
                <a:ea typeface="Calibri"/>
                <a:cs typeface="Times New Roman"/>
              </a:rPr>
              <a:t>N</a:t>
            </a:r>
            <a:r>
              <a:rPr lang="en-US" sz="2700" dirty="0" smtClean="0">
                <a:ea typeface="Calibri"/>
                <a:cs typeface="Times New Roman"/>
              </a:rPr>
              <a:t>etworks </a:t>
            </a:r>
            <a:r>
              <a:rPr lang="en-US" sz="2700" dirty="0">
                <a:ea typeface="Calibri"/>
                <a:cs typeface="Times New Roman"/>
              </a:rPr>
              <a:t>socialize in fixed </a:t>
            </a:r>
            <a:r>
              <a:rPr lang="en-US" sz="2700" dirty="0" smtClean="0">
                <a:ea typeface="Calibri"/>
                <a:cs typeface="Times New Roman"/>
              </a:rPr>
              <a:t>locations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Identified </a:t>
            </a:r>
            <a:r>
              <a:rPr lang="en-US" sz="2700" dirty="0"/>
              <a:t>70 camps </a:t>
            </a:r>
            <a:r>
              <a:rPr lang="en-US" sz="2700" dirty="0" smtClean="0"/>
              <a:t>in one ward</a:t>
            </a:r>
            <a:endParaRPr lang="en-US" sz="2700" dirty="0">
              <a:ea typeface="Calibri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On average camps exist for 8 </a:t>
            </a:r>
            <a:r>
              <a:rPr lang="en-US" sz="2700" dirty="0" smtClean="0"/>
              <a:t>years</a:t>
            </a: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Average of 32 members, 85% male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Mean duration of </a:t>
            </a:r>
            <a:r>
              <a:rPr lang="en-US" sz="2700" dirty="0" smtClean="0"/>
              <a:t>membership </a:t>
            </a:r>
            <a:r>
              <a:rPr lang="en-US" sz="2700" dirty="0"/>
              <a:t>5.7 </a:t>
            </a:r>
            <a:r>
              <a:rPr lang="en-US" sz="2700" dirty="0" smtClean="0"/>
              <a:t>yrs. </a:t>
            </a:r>
            <a:endParaRPr lang="en-US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Elected leadership </a:t>
            </a:r>
            <a:r>
              <a:rPr lang="en-US" sz="2700" dirty="0" smtClean="0"/>
              <a:t>(e.g. Chair</a:t>
            </a:r>
            <a:r>
              <a:rPr lang="en-US" sz="2700" dirty="0"/>
              <a:t>, </a:t>
            </a:r>
            <a:r>
              <a:rPr lang="en-US" sz="2700" dirty="0" smtClean="0"/>
              <a:t>Secretary) </a:t>
            </a:r>
            <a:endParaRPr lang="en-US" sz="2700" b="1" dirty="0">
              <a:latin typeface="Times New Roman"/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8" name="Picture 5" descr="C:\Users\balvanz\Dropbox\Tanzania Microfinance &amp; Health\Pictures\Camps and Field Visits\IMG_030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89278" y="4180912"/>
            <a:ext cx="2770819" cy="207722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97" y="1903746"/>
            <a:ext cx="2772900" cy="20796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9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450757"/>
          </a:xfrm>
        </p:spPr>
        <p:txBody>
          <a:bodyPr/>
          <a:lstStyle/>
          <a:p>
            <a:pPr algn="ctr"/>
            <a:r>
              <a:rPr lang="en-US" dirty="0" err="1"/>
              <a:t>Vijana</a:t>
            </a:r>
            <a:r>
              <a:rPr lang="en-US" dirty="0"/>
              <a:t> </a:t>
            </a:r>
            <a:r>
              <a:rPr lang="en-US" dirty="0" err="1"/>
              <a:t>Vijiweni</a:t>
            </a:r>
            <a:r>
              <a:rPr lang="en-US" dirty="0"/>
              <a:t> II (</a:t>
            </a:r>
            <a:r>
              <a:rPr lang="en-US" dirty="0" smtClean="0"/>
              <a:t>VVII)Aims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0668" y="1738347"/>
            <a:ext cx="6148066" cy="47085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Cluster-randomized trial to evaluate microfinance </a:t>
            </a:r>
            <a:r>
              <a:rPr lang="en-US" sz="2700" dirty="0"/>
              <a:t>and peer health leadership </a:t>
            </a:r>
            <a:r>
              <a:rPr lang="en-US" sz="2700" dirty="0" smtClean="0"/>
              <a:t>intervention.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Primary outcomes: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/>
              <a:t>Prevalence of STIs</a:t>
            </a:r>
            <a:r>
              <a:rPr lang="en-US" sz="2100" dirty="0"/>
              <a:t> </a:t>
            </a:r>
            <a:r>
              <a:rPr lang="en-US" sz="2100" dirty="0" smtClean="0"/>
              <a:t>and past-year </a:t>
            </a:r>
            <a:r>
              <a:rPr lang="en-US" sz="2100" dirty="0"/>
              <a:t>perpetration of physical and/or sexual </a:t>
            </a:r>
            <a:r>
              <a:rPr lang="en-US" sz="2100" dirty="0" smtClean="0"/>
              <a:t>IPV</a:t>
            </a:r>
            <a:endParaRPr lang="en-US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Secondary </a:t>
            </a:r>
            <a:r>
              <a:rPr lang="en-US" sz="2700" dirty="0" smtClean="0"/>
              <a:t>outcomes: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100" dirty="0" smtClean="0"/>
              <a:t>sexual </a:t>
            </a:r>
            <a:r>
              <a:rPr lang="en-US" sz="2100" dirty="0"/>
              <a:t>risk </a:t>
            </a:r>
            <a:r>
              <a:rPr lang="en-US" sz="2100" dirty="0" smtClean="0"/>
              <a:t>behaviors and past-year </a:t>
            </a:r>
            <a:r>
              <a:rPr lang="en-US" sz="2100" dirty="0"/>
              <a:t>HIV </a:t>
            </a:r>
            <a:r>
              <a:rPr lang="en-US" sz="2100" dirty="0" smtClean="0"/>
              <a:t>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H</a:t>
            </a:r>
            <a:r>
              <a:rPr lang="en-US" sz="2500" dirty="0" smtClean="0"/>
              <a:t>ypothesized mediators: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/>
              <a:t>inequitable </a:t>
            </a:r>
            <a:r>
              <a:rPr lang="en-US" sz="2100" dirty="0"/>
              <a:t>gender </a:t>
            </a:r>
            <a:r>
              <a:rPr lang="en-US" sz="2100" dirty="0" smtClean="0"/>
              <a:t>norms </a:t>
            </a:r>
            <a:r>
              <a:rPr lang="en-US" sz="2100" dirty="0"/>
              <a:t>and </a:t>
            </a:r>
            <a:r>
              <a:rPr lang="en-US" sz="2100" dirty="0" smtClean="0"/>
              <a:t>hope</a:t>
            </a:r>
            <a:endParaRPr lang="en-US" sz="2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22" y="1876420"/>
            <a:ext cx="2724273" cy="185250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4" y="3892523"/>
            <a:ext cx="2671118" cy="222819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480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1" y="136365"/>
            <a:ext cx="8016981" cy="14996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Identifying and selecting camps for trial implementation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69" y="2254042"/>
            <a:ext cx="4762797" cy="342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655" y="1782109"/>
            <a:ext cx="40780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205 eligible camps: exist for 1+ years, 20-80- members,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Clustered contiguous camps and selected clusters using probability proportionate to size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Selected simple random sample of 60 camps within clusters</a:t>
            </a:r>
          </a:p>
        </p:txBody>
      </p:sp>
    </p:spTree>
    <p:extLst>
      <p:ext uri="{BB962C8B-B14F-4D97-AF65-F5344CB8AC3E}">
        <p14:creationId xmlns:p14="http://schemas.microsoft.com/office/powerpoint/2010/main" val="27597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8329" y="70899"/>
            <a:ext cx="7543800" cy="696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VVII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5314" y="2964596"/>
            <a:ext cx="1745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Enrolled 1249 men within 60 camps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8596" y="3987167"/>
            <a:ext cx="211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 years of intervention implementation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1774" y="5164619"/>
            <a:ext cx="158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~ 80</a:t>
            </a:r>
            <a:r>
              <a:rPr lang="en-US" sz="1600" dirty="0"/>
              <a:t>% retention at 30 months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88483" y="5439490"/>
            <a:ext cx="4976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40485" y="3328523"/>
            <a:ext cx="4976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79981" y="4279555"/>
            <a:ext cx="2573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04" y="693484"/>
            <a:ext cx="7362250" cy="55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475" y="-280157"/>
            <a:ext cx="8018313" cy="1143000"/>
          </a:xfrm>
        </p:spPr>
        <p:txBody>
          <a:bodyPr/>
          <a:lstStyle/>
          <a:p>
            <a:r>
              <a:rPr lang="en-US" dirty="0"/>
              <a:t>VVII Intervention Description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68241" y="961824"/>
            <a:ext cx="3838296" cy="6397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Microfinance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7146" y="1949189"/>
            <a:ext cx="4259392" cy="4886708"/>
          </a:xfrm>
        </p:spPr>
        <p:txBody>
          <a:bodyPr>
            <a:noAutofit/>
          </a:bodyPr>
          <a:lstStyle/>
          <a:p>
            <a:r>
              <a:rPr lang="en-US" sz="1800" dirty="0" smtClean="0"/>
              <a:t>524 men attended 5-day business training </a:t>
            </a:r>
          </a:p>
          <a:p>
            <a:r>
              <a:rPr lang="en-US" sz="1800" dirty="0" smtClean="0"/>
              <a:t>Trainees who </a:t>
            </a:r>
            <a:r>
              <a:rPr lang="en-US" sz="1800" dirty="0"/>
              <a:t>deposited $5 in savings, paid loan fees, formed a group, and had approved business plan </a:t>
            </a:r>
            <a:r>
              <a:rPr lang="en-US" sz="1800" dirty="0" smtClean="0"/>
              <a:t>eligible </a:t>
            </a:r>
            <a:r>
              <a:rPr lang="en-US" sz="1800" dirty="0"/>
              <a:t>for loan </a:t>
            </a:r>
          </a:p>
          <a:p>
            <a:r>
              <a:rPr lang="en-US" sz="1800" dirty="0"/>
              <a:t>Loans started at $100 at 18% (6 months) or 27% (9 month) interest </a:t>
            </a:r>
          </a:p>
          <a:p>
            <a:r>
              <a:rPr lang="en-US" sz="1800" dirty="0"/>
              <a:t>Individuals who </a:t>
            </a:r>
            <a:r>
              <a:rPr lang="en-US" sz="1800" dirty="0" smtClean="0"/>
              <a:t>repaid </a:t>
            </a:r>
            <a:r>
              <a:rPr lang="en-US" sz="1800" dirty="0"/>
              <a:t>eligible for 2</a:t>
            </a:r>
            <a:r>
              <a:rPr lang="en-US" sz="1800" baseline="30000" dirty="0"/>
              <a:t>nd</a:t>
            </a:r>
            <a:r>
              <a:rPr lang="en-US" sz="1800" dirty="0"/>
              <a:t>  loan of $185 and 3</a:t>
            </a:r>
            <a:r>
              <a:rPr lang="en-US" sz="1800" baseline="30000" dirty="0"/>
              <a:t>rd</a:t>
            </a:r>
            <a:r>
              <a:rPr lang="en-US" sz="1800" dirty="0"/>
              <a:t>  loan of $285  </a:t>
            </a:r>
          </a:p>
          <a:p>
            <a:r>
              <a:rPr lang="en-US" sz="1800" dirty="0" smtClean="0"/>
              <a:t>Weekly repayment sessions</a:t>
            </a:r>
            <a:endParaRPr lang="en-US" sz="1800" dirty="0"/>
          </a:p>
          <a:p>
            <a:r>
              <a:rPr lang="en-US" sz="1800" dirty="0"/>
              <a:t>Borrowers </a:t>
            </a:r>
            <a:r>
              <a:rPr lang="en-US" sz="1800" dirty="0" smtClean="0"/>
              <a:t>added </a:t>
            </a:r>
            <a:r>
              <a:rPr lang="en-US" sz="1800" dirty="0"/>
              <a:t>$1.25 to savings </a:t>
            </a:r>
            <a:r>
              <a:rPr lang="en-US" sz="1800" dirty="0" smtClean="0"/>
              <a:t>weekly </a:t>
            </a:r>
          </a:p>
          <a:p>
            <a:r>
              <a:rPr lang="en-US" sz="1800" dirty="0" smtClean="0"/>
              <a:t>Booster </a:t>
            </a:r>
            <a:r>
              <a:rPr lang="en-US" sz="1800" dirty="0"/>
              <a:t>trainings held every 6 months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5506" y="961824"/>
            <a:ext cx="4041775" cy="6397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Peer Health Leadership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65506" y="1905464"/>
            <a:ext cx="4299818" cy="4930433"/>
          </a:xfrm>
        </p:spPr>
        <p:txBody>
          <a:bodyPr>
            <a:noAutofit/>
          </a:bodyPr>
          <a:lstStyle/>
          <a:p>
            <a:r>
              <a:rPr lang="en-US" sz="1800" dirty="0" smtClean="0"/>
              <a:t>170 leaders </a:t>
            </a:r>
            <a:r>
              <a:rPr lang="en-US" sz="1800" dirty="0"/>
              <a:t>nominated </a:t>
            </a:r>
            <a:r>
              <a:rPr lang="en-US" sz="1800" dirty="0" smtClean="0"/>
              <a:t>by peers in camps </a:t>
            </a:r>
            <a:endParaRPr lang="en-US" sz="1800" dirty="0"/>
          </a:p>
          <a:p>
            <a:r>
              <a:rPr lang="en-US" sz="1800" dirty="0" smtClean="0"/>
              <a:t>Training </a:t>
            </a:r>
            <a:r>
              <a:rPr lang="en-US" sz="1800" dirty="0"/>
              <a:t>focused on leadership, gender-based violence and power, HIV and condom myths, safe sexual practice, and effective messaging </a:t>
            </a:r>
          </a:p>
          <a:p>
            <a:r>
              <a:rPr lang="en-US" sz="1800" dirty="0"/>
              <a:t>Leaders used the skills in communication and influence to talk to </a:t>
            </a:r>
            <a:r>
              <a:rPr lang="en-US" sz="1800" dirty="0" smtClean="0"/>
              <a:t>peers</a:t>
            </a:r>
            <a:endParaRPr lang="en-US" sz="1800" dirty="0"/>
          </a:p>
          <a:p>
            <a:r>
              <a:rPr lang="en-US" sz="1800" dirty="0" smtClean="0"/>
              <a:t>Maintained records </a:t>
            </a:r>
            <a:r>
              <a:rPr lang="en-US" sz="1800" dirty="0"/>
              <a:t>of number and types of conversations  </a:t>
            </a:r>
          </a:p>
          <a:p>
            <a:r>
              <a:rPr lang="en-US" sz="1800" dirty="0"/>
              <a:t>B</a:t>
            </a:r>
            <a:r>
              <a:rPr lang="en-US" sz="1800" dirty="0" smtClean="0"/>
              <a:t>ooster sessions </a:t>
            </a:r>
            <a:r>
              <a:rPr lang="en-US" sz="1800" dirty="0"/>
              <a:t>held every 6 months</a:t>
            </a:r>
          </a:p>
        </p:txBody>
      </p:sp>
    </p:spTree>
    <p:extLst>
      <p:ext uri="{BB962C8B-B14F-4D97-AF65-F5344CB8AC3E}">
        <p14:creationId xmlns:p14="http://schemas.microsoft.com/office/powerpoint/2010/main" val="7418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Analytic Methods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2540" y="1845734"/>
            <a:ext cx="8350785" cy="4023360"/>
          </a:xfrm>
        </p:spPr>
        <p:txBody>
          <a:bodyPr>
            <a:noAutofit/>
          </a:bodyPr>
          <a:lstStyle/>
          <a:p>
            <a:r>
              <a:rPr lang="en-US" sz="1800" dirty="0" smtClean="0"/>
              <a:t>Attrition </a:t>
            </a:r>
            <a:r>
              <a:rPr lang="en-US" sz="1800" dirty="0"/>
              <a:t>analysis using logistic regression </a:t>
            </a:r>
            <a:r>
              <a:rPr lang="en-US" sz="1800" dirty="0" smtClean="0"/>
              <a:t>to </a:t>
            </a:r>
            <a:r>
              <a:rPr lang="en-US" sz="1800" dirty="0"/>
              <a:t>test for differential lost to follow-up </a:t>
            </a:r>
            <a:endParaRPr lang="en-US" sz="1800" dirty="0" smtClean="0"/>
          </a:p>
          <a:p>
            <a:r>
              <a:rPr lang="en-US" sz="1800" dirty="0" smtClean="0"/>
              <a:t>Intention-to-treat </a:t>
            </a:r>
            <a:r>
              <a:rPr lang="en-US" sz="1800" dirty="0"/>
              <a:t>approach </a:t>
            </a:r>
            <a:r>
              <a:rPr lang="en-US" sz="1800" dirty="0" smtClean="0"/>
              <a:t>and all models accounted for clustering of participants within the camps 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examine intervention effects on our primary and secondary outcomes, we used a modified Poisson regression approach for estimating relative risks (RRs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Adjusted estimates controlled for baseline levels of outcomes, demographics and duration of camp membership.  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ixed </a:t>
            </a:r>
            <a:r>
              <a:rPr lang="en-US" sz="1800" dirty="0"/>
              <a:t>linear models </a:t>
            </a:r>
            <a:r>
              <a:rPr lang="en-US" sz="1800" dirty="0" smtClean="0"/>
              <a:t>to examine </a:t>
            </a:r>
            <a:r>
              <a:rPr lang="en-US" sz="1800" dirty="0"/>
              <a:t>intervention effects on proximal intervention targets </a:t>
            </a:r>
            <a:r>
              <a:rPr lang="en-US" sz="1800" dirty="0" smtClean="0"/>
              <a:t> while </a:t>
            </a:r>
            <a:r>
              <a:rPr lang="en-US" sz="1800" dirty="0"/>
              <a:t>accounting for the </a:t>
            </a:r>
            <a:r>
              <a:rPr lang="en-US" sz="1800" dirty="0" smtClean="0"/>
              <a:t>clustering </a:t>
            </a:r>
          </a:p>
          <a:p>
            <a:r>
              <a:rPr lang="en-US" sz="1800" dirty="0" smtClean="0"/>
              <a:t>Supplementary </a:t>
            </a:r>
            <a:r>
              <a:rPr lang="en-US" sz="1800" dirty="0"/>
              <a:t>moderation analysis to examine whether treatment group effects were moderated by ward, age group, SES, and/or levels of camp cohesion. </a:t>
            </a:r>
          </a:p>
        </p:txBody>
      </p:sp>
    </p:spTree>
    <p:extLst>
      <p:ext uri="{BB962C8B-B14F-4D97-AF65-F5344CB8AC3E}">
        <p14:creationId xmlns:p14="http://schemas.microsoft.com/office/powerpoint/2010/main" val="6812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20492</TotalTime>
  <Words>1464</Words>
  <Application>Microsoft Office PowerPoint</Application>
  <PresentationFormat>On-screen Show (4:3)</PresentationFormat>
  <Paragraphs>486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Symbol</vt:lpstr>
      <vt:lpstr>Times New Roman</vt:lpstr>
      <vt:lpstr>Retrospect</vt:lpstr>
      <vt:lpstr>Results from a cluster-randomized trial to evaluate a microfinance and peer health leadership intervention to prevent HIV and intimate partner violence among social networks of Tanzanian men </vt:lpstr>
      <vt:lpstr>Background  </vt:lpstr>
      <vt:lpstr>Formative research to identify social networks of young men and pilot IPV &amp; HIV prevention </vt:lpstr>
      <vt:lpstr>Camp-based social networks </vt:lpstr>
      <vt:lpstr>Vijana Vijiweni II (VVII)Aims</vt:lpstr>
      <vt:lpstr>Identifying and selecting camps for trial implementation </vt:lpstr>
      <vt:lpstr>VVII Design</vt:lpstr>
      <vt:lpstr>VVII Intervention Description  </vt:lpstr>
      <vt:lpstr>Analytic Methods </vt:lpstr>
      <vt:lpstr>Sample Characteristics at Baseline </vt:lpstr>
      <vt:lpstr>PowerPoint Presentation</vt:lpstr>
      <vt:lpstr>PowerPoint Presentation</vt:lpstr>
      <vt:lpstr>Discussion 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109</cp:revision>
  <cp:lastPrinted>2017-01-16T15:31:13Z</cp:lastPrinted>
  <dcterms:created xsi:type="dcterms:W3CDTF">2017-01-13T09:09:35Z</dcterms:created>
  <dcterms:modified xsi:type="dcterms:W3CDTF">2018-07-24T06:31:51Z</dcterms:modified>
</cp:coreProperties>
</file>